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72" r:id="rId9"/>
    <p:sldId id="273" r:id="rId10"/>
    <p:sldId id="274" r:id="rId11"/>
    <p:sldId id="275" r:id="rId12"/>
    <p:sldId id="276" r:id="rId13"/>
    <p:sldId id="277" r:id="rId14"/>
    <p:sldId id="267" r:id="rId15"/>
    <p:sldId id="268" r:id="rId16"/>
    <p:sldId id="269" r:id="rId17"/>
    <p:sldId id="270" r:id="rId18"/>
    <p:sldId id="265" r:id="rId19"/>
    <p:sldId id="266" r:id="rId20"/>
    <p:sldId id="271" r:id="rId21"/>
    <p:sldId id="262" r:id="rId2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2895" autoAdjust="0"/>
  </p:normalViewPr>
  <p:slideViewPr>
    <p:cSldViewPr>
      <p:cViewPr>
        <p:scale>
          <a:sx n="83" d="100"/>
          <a:sy n="83" d="100"/>
        </p:scale>
        <p:origin x="-120" y="-2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159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883248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400">
                <a:solidFill>
                  <a:schemeClr val="dk1"/>
                </a:solidFill>
              </a:rPr>
              <a:t>The color bytes are ordered as red, green then blue bytes. The first 3-tuple of color bytes is the color of the top left pixel on the display. The 3-tuples continue along a row, left to right. At the end of a row, the next 3-tuple of color bytes is the color of the leftmost pixel on the next row below the current one.  This continues for 512 3-tuple bytes.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2343150"/>
            <a:ext cx="6172200" cy="142077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3752492"/>
            <a:ext cx="6172200" cy="10287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8050371" y="832948"/>
            <a:ext cx="1714500" cy="381000"/>
          </a:xfrm>
        </p:spPr>
        <p:txBody>
          <a:bodyPr/>
          <a:lstStyle/>
          <a:p>
            <a:fld id="{564CF2E0-CCC4-4E1E-9902-C3C36AB3FDA4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534469" y="3088246"/>
            <a:ext cx="2743200" cy="384048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51435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51435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51435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51435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51435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51435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2571750"/>
            <a:ext cx="1295400" cy="97155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3650064"/>
            <a:ext cx="641424" cy="481068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4125474"/>
            <a:ext cx="137160" cy="10287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4341114"/>
            <a:ext cx="274320" cy="20574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3371850"/>
            <a:ext cx="365760" cy="27432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3696527"/>
            <a:ext cx="609600" cy="388143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16764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7467600" cy="365531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64CF2E0-CCC4-4E1E-9902-C3C36AB3FDA4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171700"/>
            <a:ext cx="6172200" cy="1540193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3757613"/>
            <a:ext cx="6172200" cy="10287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8049006" y="830199"/>
            <a:ext cx="1714500" cy="381000"/>
          </a:xfrm>
        </p:spPr>
        <p:txBody>
          <a:bodyPr/>
          <a:lstStyle/>
          <a:p>
            <a:fld id="{564CF2E0-CCC4-4E1E-9902-C3C36AB3FDA4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534656" y="3086100"/>
            <a:ext cx="2743200" cy="384048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51435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51435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51435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51435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51435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51435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2571750"/>
            <a:ext cx="1295400" cy="97155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3650064"/>
            <a:ext cx="641424" cy="481068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4125474"/>
            <a:ext cx="137160" cy="10287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4343400"/>
            <a:ext cx="274320" cy="20574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3359916"/>
            <a:ext cx="365760" cy="27432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3696527"/>
            <a:ext cx="609600" cy="388143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365760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200150"/>
            <a:ext cx="365760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7543800" cy="85725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1771650"/>
            <a:ext cx="3657600" cy="29146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1771650"/>
            <a:ext cx="3657600" cy="29146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177290"/>
            <a:ext cx="3657600" cy="4937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177290"/>
            <a:ext cx="3657600" cy="4937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64CF2E0-CCC4-4E1E-9902-C3C36AB3FDA4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4160520" y="2343150"/>
            <a:ext cx="473202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05740"/>
            <a:ext cx="1527048" cy="373761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5143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05740"/>
            <a:ext cx="5638800" cy="4745736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64CF2E0-CCC4-4E1E-9902-C3C36AB3FDA4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4138803" y="2343150"/>
            <a:ext cx="473202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51435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198596"/>
            <a:ext cx="1524000" cy="3717036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5143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64CF2E0-CCC4-4E1E-9902-C3C36AB3FDA4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467600" cy="85725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467600" cy="365531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t>4/22/2014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/>
              <a:t>Genetic Algorithm Demonstration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Alec, Peyman, Stephen, Tom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LED Matrix Display VI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400" u="sng" dirty="0"/>
              <a:t>Image</a:t>
            </a:r>
            <a:r>
              <a:rPr lang="en" sz="1400" dirty="0"/>
              <a:t>: A 1-D U8 byte array with the image data. Should be 1536 bytes long.</a:t>
            </a:r>
          </a:p>
          <a:p>
            <a:pPr marL="457200" lvl="0" indent="-317500" rtl="0">
              <a:lnSpc>
                <a:spcPct val="150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400" u="sng" dirty="0"/>
              <a:t>Image Depth</a:t>
            </a:r>
            <a:r>
              <a:rPr lang="en" sz="1400" dirty="0"/>
              <a:t>: Color bit depth. Only 24 or 32 are currently supported. Other values = error.</a:t>
            </a:r>
          </a:p>
          <a:p>
            <a:pPr marL="457200" lvl="0" indent="-317500" rtl="0">
              <a:lnSpc>
                <a:spcPct val="150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400" dirty="0"/>
              <a:t>Format of the 1D byte array for 24-bit image depth: </a:t>
            </a:r>
          </a:p>
          <a:p>
            <a:endParaRPr lang="en" sz="1400" dirty="0"/>
          </a:p>
          <a:p>
            <a:endParaRPr lang="en" sz="1400" dirty="0"/>
          </a:p>
          <a:p>
            <a:pPr marL="457200" lvl="0" indent="-317500" rtl="0">
              <a:lnSpc>
                <a:spcPct val="150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400" dirty="0"/>
              <a:t>For 32-bit Image Depth, the extra </a:t>
            </a:r>
            <a:r>
              <a:rPr lang="en" sz="1400" dirty="0" smtClean="0"/>
              <a:t>alpha byte gets discarded </a:t>
            </a:r>
            <a:endParaRPr lang="en" sz="1400" dirty="0"/>
          </a:p>
        </p:txBody>
      </p:sp>
      <p:pic>
        <p:nvPicPr>
          <p:cNvPr id="158" name="Shape 1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987487" y="205975"/>
            <a:ext cx="25050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63549" y="2366237"/>
            <a:ext cx="7903350" cy="71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66775" y="3486150"/>
            <a:ext cx="741045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LED Matrix Display VI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buNone/>
            </a:pPr>
            <a:r>
              <a:rPr lang="en" sz="2400" dirty="0"/>
              <a:t>Brightness Control</a:t>
            </a:r>
          </a:p>
          <a:p>
            <a:pPr marL="457200" lvl="0" indent="-317500" rtl="0">
              <a:lnSpc>
                <a:spcPct val="115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400" u="sng" dirty="0"/>
              <a:t>Factor</a:t>
            </a:r>
            <a:r>
              <a:rPr lang="en" sz="1400" dirty="0"/>
              <a:t> (optional): </a:t>
            </a:r>
            <a:r>
              <a:rPr lang="en" sz="1400" dirty="0" smtClean="0"/>
              <a:t> Gamma correction</a:t>
            </a:r>
            <a:endParaRPr lang="en" sz="1400" dirty="0"/>
          </a:p>
          <a:p>
            <a:pPr marL="914400" lvl="1" indent="-317500" rtl="0">
              <a:lnSpc>
                <a:spcPct val="115000"/>
              </a:lnSpc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400" dirty="0"/>
              <a:t>D</a:t>
            </a:r>
            <a:r>
              <a:rPr lang="en" sz="1400" dirty="0" smtClean="0"/>
              <a:t>efault </a:t>
            </a:r>
            <a:r>
              <a:rPr lang="en" sz="1400" dirty="0"/>
              <a:t>= 1 </a:t>
            </a:r>
            <a:r>
              <a:rPr lang="en" sz="1400" dirty="0" smtClean="0"/>
              <a:t>(disables </a:t>
            </a:r>
            <a:r>
              <a:rPr lang="en" sz="1400" dirty="0"/>
              <a:t>the </a:t>
            </a:r>
            <a:r>
              <a:rPr lang="en" sz="1400" dirty="0" smtClean="0"/>
              <a:t>effect)</a:t>
            </a:r>
            <a:endParaRPr lang="en" sz="1400" dirty="0"/>
          </a:p>
          <a:p>
            <a:pPr marL="914400" lvl="1" indent="-317500" rtl="0">
              <a:lnSpc>
                <a:spcPct val="115000"/>
              </a:lnSpc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400" dirty="0"/>
              <a:t>Small values 1.2 - </a:t>
            </a:r>
            <a:r>
              <a:rPr lang="en" sz="1400" dirty="0" smtClean="0"/>
              <a:t>2.5 (seem </a:t>
            </a:r>
            <a:r>
              <a:rPr lang="en" sz="1400" dirty="0"/>
              <a:t>to work </a:t>
            </a:r>
            <a:r>
              <a:rPr lang="en" sz="1400" dirty="0" smtClean="0"/>
              <a:t>best)</a:t>
            </a:r>
            <a:endParaRPr lang="en" sz="1400" dirty="0"/>
          </a:p>
          <a:p>
            <a:pPr marL="457200" lvl="0" indent="-317500" rtl="0">
              <a:lnSpc>
                <a:spcPct val="115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400" u="sng" dirty="0"/>
              <a:t>Brightness</a:t>
            </a:r>
            <a:r>
              <a:rPr lang="en" sz="1400" dirty="0"/>
              <a:t> (optional): </a:t>
            </a:r>
            <a:endParaRPr lang="en" sz="1400" dirty="0" smtClean="0"/>
          </a:p>
          <a:p>
            <a:pPr marL="914400" lvl="1" indent="-317500" rtl="0">
              <a:lnSpc>
                <a:spcPct val="115000"/>
              </a:lnSpc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400" dirty="0" smtClean="0"/>
              <a:t>R</a:t>
            </a:r>
            <a:r>
              <a:rPr lang="en" sz="1400" dirty="0" smtClean="0"/>
              <a:t>ange =  0 (off) to 100 (full brightness)</a:t>
            </a:r>
          </a:p>
          <a:p>
            <a:pPr marL="914400" lvl="1" indent="-317500" rtl="0">
              <a:lnSpc>
                <a:spcPct val="115000"/>
              </a:lnSpc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400" dirty="0"/>
              <a:t>D</a:t>
            </a:r>
            <a:r>
              <a:rPr lang="en" sz="1400" dirty="0" smtClean="0"/>
              <a:t>efault </a:t>
            </a:r>
            <a:r>
              <a:rPr lang="en" sz="1400" dirty="0"/>
              <a:t>= 50</a:t>
            </a:r>
          </a:p>
          <a:p>
            <a:pPr marL="914400" lvl="1" indent="-317500" rtl="0">
              <a:lnSpc>
                <a:spcPct val="115000"/>
              </a:lnSpc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400" dirty="0"/>
              <a:t>The brighter the LEDs, the more battery power gets consumed </a:t>
            </a:r>
            <a:r>
              <a:rPr lang="en" sz="1400" dirty="0" smtClean="0"/>
              <a:t>( up to 12.5W)</a:t>
            </a:r>
          </a:p>
          <a:p>
            <a:pPr marL="596900" lvl="1" indent="0" rtl="0">
              <a:lnSpc>
                <a:spcPct val="115000"/>
              </a:lnSpc>
              <a:buClr>
                <a:schemeClr val="dk1"/>
              </a:buClr>
              <a:buSzPct val="100000"/>
              <a:buNone/>
            </a:pPr>
            <a:endParaRPr lang="en" sz="1400" dirty="0" smtClean="0"/>
          </a:p>
          <a:p>
            <a:pPr marL="231140" indent="0">
              <a:lnSpc>
                <a:spcPct val="115000"/>
              </a:lnSpc>
              <a:buClr>
                <a:schemeClr val="dk1"/>
              </a:buClr>
              <a:buSzPct val="100000"/>
              <a:buNone/>
            </a:pPr>
            <a:r>
              <a:rPr lang="en" dirty="0" smtClean="0"/>
              <a:t>Experiment with these inputs to see what looks best</a:t>
            </a:r>
            <a:endParaRPr lang="en" dirty="0"/>
          </a:p>
        </p:txBody>
      </p:sp>
      <p:pic>
        <p:nvPicPr>
          <p:cNvPr id="167" name="Shape 16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987487" y="205975"/>
            <a:ext cx="250507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LED Matrix Display VI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911650" y="1200150"/>
            <a:ext cx="48843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buNone/>
            </a:pPr>
            <a:r>
              <a:rPr lang="en" sz="2400"/>
              <a:t>Debug / Simulation Support</a:t>
            </a:r>
          </a:p>
          <a:p>
            <a:pPr marL="457200" lvl="0" indent="-342900" rtl="0">
              <a:lnSpc>
                <a:spcPct val="115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800" u="sng"/>
              <a:t>LED Matrix</a:t>
            </a:r>
            <a:r>
              <a:rPr lang="en" sz="1800"/>
              <a:t> (optional): Picture output </a:t>
            </a:r>
          </a:p>
          <a:p>
            <a:pPr marL="914400" lvl="1" indent="-342900" rtl="0">
              <a:lnSpc>
                <a:spcPct val="115000"/>
              </a:lnSpc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/>
              <a:t>Use it on your LabView Front Panel to indicate what the LED Matrix should be displaying.</a:t>
            </a:r>
          </a:p>
          <a:p>
            <a:pPr marL="914400" lvl="1" indent="-342900" rtl="0">
              <a:lnSpc>
                <a:spcPct val="115000"/>
              </a:lnSpc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/>
              <a:t>Allows use of the VI for simulation when the physical LED Matrix is not available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987487" y="205975"/>
            <a:ext cx="25050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71775" y="1886650"/>
            <a:ext cx="32004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LED Matrix Display VI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457200" y="1210950"/>
            <a:ext cx="48843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buNone/>
            </a:pPr>
            <a:r>
              <a:rPr lang="en" sz="2000" dirty="0"/>
              <a:t>IMAQ Overlay Blocks for Drawing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600" dirty="0" smtClean="0"/>
              <a:t>NI </a:t>
            </a:r>
            <a:r>
              <a:rPr lang="en" sz="1600" dirty="0"/>
              <a:t>Vision toolbox</a:t>
            </a:r>
          </a:p>
          <a:p>
            <a:pPr marL="914400" marR="0" lvl="1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600" dirty="0"/>
              <a:t>Cannot use Picture VIs due to a restriction with RT LabView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600" dirty="0" smtClean="0"/>
              <a:t>LED </a:t>
            </a:r>
            <a:r>
              <a:rPr lang="en" sz="1600" dirty="0"/>
              <a:t>Matrix project has some examples</a:t>
            </a:r>
          </a:p>
          <a:p>
            <a:pPr marL="914400" marR="0" lvl="1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600" dirty="0"/>
              <a:t>Draw Oval in arbitrary location</a:t>
            </a:r>
          </a:p>
          <a:p>
            <a:pPr marL="914400" marR="0" lvl="1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600" dirty="0"/>
              <a:t>Draw text in any position and size</a:t>
            </a:r>
          </a:p>
          <a:p>
            <a:pPr marL="1371600" marR="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" sz="1600" dirty="0"/>
              <a:t>However, not the </a:t>
            </a:r>
            <a:r>
              <a:rPr lang="en" sz="1600" dirty="0" smtClean="0"/>
              <a:t>prettiest!!!</a:t>
            </a:r>
            <a:endParaRPr lang="en" sz="1600" dirty="0"/>
          </a:p>
        </p:txBody>
      </p:sp>
      <p:pic>
        <p:nvPicPr>
          <p:cNvPr id="182" name="Shape 18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987487" y="205975"/>
            <a:ext cx="25050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341496" y="1792900"/>
            <a:ext cx="3205774" cy="25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Global Vision System (GVS)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2490925"/>
            <a:ext cx="5903400" cy="243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Continuously detect marks 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Update coordinates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Transmit data to the broker 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Stop when “DONE” is received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7199" y="1323825"/>
            <a:ext cx="8229601" cy="219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Configuration (User Interface)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4800" y="1368450"/>
            <a:ext cx="8382000" cy="34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85750"/>
            <a:ext cx="1042636" cy="78283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/>
              <a:t>GVS </a:t>
            </a:r>
            <a:r>
              <a:rPr lang="en" dirty="0" smtClean="0"/>
              <a:t>Demo</a:t>
            </a:r>
            <a:endParaRPr lang="en" dirty="0"/>
          </a:p>
        </p:txBody>
      </p:sp>
      <p:pic>
        <p:nvPicPr>
          <p:cNvPr id="125" name="Shape 12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547250" y="205975"/>
            <a:ext cx="1038400" cy="12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My Movi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0551" y="1009650"/>
            <a:ext cx="4876800" cy="36576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/>
              <a:t>Collision </a:t>
            </a:r>
            <a:r>
              <a:rPr lang="en" dirty="0" smtClean="0"/>
              <a:t>Detection Model </a:t>
            </a:r>
            <a:endParaRPr lang="en" dirty="0"/>
          </a:p>
        </p:txBody>
      </p:sp>
      <p:pic>
        <p:nvPicPr>
          <p:cNvPr id="131" name="Shape 1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70225" y="1251475"/>
            <a:ext cx="6403548" cy="37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buNone/>
            </a:pPr>
            <a:r>
              <a:rPr lang="en"/>
              <a:t>Broker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895350"/>
            <a:ext cx="8431499" cy="109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/>
              <a:t>TCP Server</a:t>
            </a:r>
          </a:p>
          <a:p>
            <a:pPr marL="457200" lvl="0" indent="-3175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400" dirty="0"/>
              <a:t>Determines if robots have </a:t>
            </a:r>
            <a:r>
              <a:rPr lang="en" sz="1400" b="1" dirty="0"/>
              <a:t>collided</a:t>
            </a:r>
            <a:r>
              <a:rPr lang="en" sz="1400" dirty="0"/>
              <a:t>, and which robots were involved in the collision.</a:t>
            </a:r>
          </a:p>
          <a:p>
            <a:pPr marL="457200" lvl="0" indent="-3175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400" dirty="0"/>
              <a:t>Forwards messages between robots.</a:t>
            </a:r>
          </a:p>
          <a:p>
            <a:endParaRPr lang="en" sz="1400" dirty="0"/>
          </a:p>
        </p:txBody>
      </p:sp>
      <p:grpSp>
        <p:nvGrpSpPr>
          <p:cNvPr id="83" name="Shape 83"/>
          <p:cNvGrpSpPr/>
          <p:nvPr/>
        </p:nvGrpSpPr>
        <p:grpSpPr>
          <a:xfrm>
            <a:off x="1066800" y="2666425"/>
            <a:ext cx="6578650" cy="1747799"/>
            <a:chOff x="1817775" y="2430250"/>
            <a:chExt cx="6146900" cy="1747799"/>
          </a:xfrm>
        </p:grpSpPr>
        <p:sp>
          <p:nvSpPr>
            <p:cNvPr id="84" name="Shape 84"/>
            <p:cNvSpPr/>
            <p:nvPr/>
          </p:nvSpPr>
          <p:spPr>
            <a:xfrm>
              <a:off x="3595475" y="2430250"/>
              <a:ext cx="2638200" cy="1747799"/>
            </a:xfrm>
            <a:prstGeom prst="roundRect">
              <a:avLst>
                <a:gd name="adj" fmla="val 16667"/>
              </a:avLst>
            </a:prstGeom>
            <a:solidFill>
              <a:srgbClr val="A4C2F4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buNone/>
              </a:pPr>
              <a:r>
                <a:rPr lang="en" sz="1800" b="1"/>
                <a:t>Communication Broker</a:t>
              </a:r>
            </a:p>
          </p:txBody>
        </p:sp>
        <p:cxnSp>
          <p:nvCxnSpPr>
            <p:cNvPr id="85" name="Shape 85"/>
            <p:cNvCxnSpPr/>
            <p:nvPr/>
          </p:nvCxnSpPr>
          <p:spPr>
            <a:xfrm rot="10800000" flipH="1">
              <a:off x="1947550" y="2779675"/>
              <a:ext cx="1631099" cy="167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86" name="Shape 86"/>
            <p:cNvSpPr txBox="1"/>
            <p:nvPr/>
          </p:nvSpPr>
          <p:spPr>
            <a:xfrm>
              <a:off x="1893975" y="2465200"/>
              <a:ext cx="1696500" cy="440999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buNone/>
              </a:pPr>
              <a:r>
                <a:rPr lang="en" sz="1200" b="1" dirty="0"/>
                <a:t>Messages from GVS</a:t>
              </a:r>
            </a:p>
          </p:txBody>
        </p:sp>
        <p:cxnSp>
          <p:nvCxnSpPr>
            <p:cNvPr id="87" name="Shape 87"/>
            <p:cNvCxnSpPr/>
            <p:nvPr/>
          </p:nvCxnSpPr>
          <p:spPr>
            <a:xfrm rot="10800000" flipH="1">
              <a:off x="1955850" y="3435524"/>
              <a:ext cx="1626899" cy="18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8" name="Shape 88"/>
            <p:cNvCxnSpPr/>
            <p:nvPr/>
          </p:nvCxnSpPr>
          <p:spPr>
            <a:xfrm rot="10800000" flipH="1">
              <a:off x="1955850" y="3587950"/>
              <a:ext cx="1626899" cy="74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9" name="Shape 89"/>
            <p:cNvCxnSpPr/>
            <p:nvPr/>
          </p:nvCxnSpPr>
          <p:spPr>
            <a:xfrm>
              <a:off x="1939225" y="3728625"/>
              <a:ext cx="1643400" cy="116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90" name="Shape 90"/>
            <p:cNvCxnSpPr/>
            <p:nvPr/>
          </p:nvCxnSpPr>
          <p:spPr>
            <a:xfrm>
              <a:off x="1955850" y="3892675"/>
              <a:ext cx="1626700" cy="1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91" name="Shape 91"/>
            <p:cNvSpPr txBox="1"/>
            <p:nvPr/>
          </p:nvSpPr>
          <p:spPr>
            <a:xfrm>
              <a:off x="1817775" y="3151000"/>
              <a:ext cx="1731000" cy="440999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buNone/>
              </a:pPr>
              <a:r>
                <a:rPr lang="en" sz="1200" b="1" dirty="0"/>
                <a:t>Messages from Robot</a:t>
              </a:r>
            </a:p>
          </p:txBody>
        </p:sp>
        <p:cxnSp>
          <p:nvCxnSpPr>
            <p:cNvPr id="92" name="Shape 92"/>
            <p:cNvCxnSpPr/>
            <p:nvPr/>
          </p:nvCxnSpPr>
          <p:spPr>
            <a:xfrm>
              <a:off x="6246600" y="3898375"/>
              <a:ext cx="1551299" cy="189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93" name="Shape 93"/>
            <p:cNvCxnSpPr/>
            <p:nvPr/>
          </p:nvCxnSpPr>
          <p:spPr>
            <a:xfrm>
              <a:off x="6246525" y="3740275"/>
              <a:ext cx="1535399" cy="215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94" name="Shape 94"/>
            <p:cNvCxnSpPr/>
            <p:nvPr/>
          </p:nvCxnSpPr>
          <p:spPr>
            <a:xfrm>
              <a:off x="6246525" y="3587875"/>
              <a:ext cx="1518600" cy="158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95" name="Shape 95"/>
            <p:cNvCxnSpPr/>
            <p:nvPr/>
          </p:nvCxnSpPr>
          <p:spPr>
            <a:xfrm>
              <a:off x="6233675" y="3435475"/>
              <a:ext cx="1539900" cy="186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96" name="Shape 96"/>
            <p:cNvSpPr txBox="1"/>
            <p:nvPr/>
          </p:nvSpPr>
          <p:spPr>
            <a:xfrm>
              <a:off x="6233675" y="3159850"/>
              <a:ext cx="1731000" cy="440999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buNone/>
              </a:pPr>
              <a:r>
                <a:rPr lang="en" sz="1200" b="1" dirty="0"/>
                <a:t>Messages to Robot</a:t>
              </a:r>
            </a:p>
          </p:txBody>
        </p:sp>
        <p:cxnSp>
          <p:nvCxnSpPr>
            <p:cNvPr id="97" name="Shape 97"/>
            <p:cNvCxnSpPr/>
            <p:nvPr/>
          </p:nvCxnSpPr>
          <p:spPr>
            <a:xfrm>
              <a:off x="6233675" y="2779825"/>
              <a:ext cx="1481700" cy="248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98" name="Shape 98"/>
            <p:cNvSpPr txBox="1"/>
            <p:nvPr/>
          </p:nvSpPr>
          <p:spPr>
            <a:xfrm>
              <a:off x="6247300" y="2488875"/>
              <a:ext cx="1696500" cy="440999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buNone/>
              </a:pPr>
              <a:r>
                <a:rPr lang="en" sz="1200" b="1" dirty="0"/>
                <a:t>Messages to GVS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buNone/>
            </a:pPr>
            <a:r>
              <a:rPr lang="en"/>
              <a:t>Broker State Machine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047750"/>
            <a:ext cx="5260823" cy="387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5" name="Shape 105"/>
          <p:cNvSpPr txBox="1"/>
          <p:nvPr/>
        </p:nvSpPr>
        <p:spPr>
          <a:xfrm>
            <a:off x="5904000" y="992475"/>
            <a:ext cx="2782800" cy="39773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 b="1" u="sng" dirty="0">
                <a:solidFill>
                  <a:schemeClr val="accent2">
                    <a:lumMod val="50000"/>
                  </a:schemeClr>
                </a:solidFill>
              </a:rPr>
              <a:t>GVS Message </a:t>
            </a:r>
            <a:r>
              <a:rPr lang="en" b="1" u="sng" dirty="0" smtClean="0">
                <a:solidFill>
                  <a:schemeClr val="accent2">
                    <a:lumMod val="50000"/>
                  </a:schemeClr>
                </a:solidFill>
              </a:rPr>
              <a:t>Formats</a:t>
            </a:r>
          </a:p>
          <a:p>
            <a:pPr lvl="0" algn="ctr" rtl="0">
              <a:buNone/>
            </a:pPr>
            <a:endParaRPr lang="en" sz="1200" b="1" u="sng" dirty="0"/>
          </a:p>
          <a:p>
            <a:pPr marL="285750" lvl="0" indent="-285750" rtl="0">
              <a:buFont typeface="Wingdings" pitchFamily="2" charset="2"/>
              <a:buChar char="Ø"/>
            </a:pPr>
            <a:r>
              <a:rPr lang="en" sz="1200" b="1" dirty="0"/>
              <a:t>RX</a:t>
            </a:r>
          </a:p>
          <a:p>
            <a:pPr marL="457200" lvl="0" indent="-304800" rtl="0">
              <a:buClr>
                <a:srgbClr val="000000"/>
              </a:buClr>
              <a:buSzPct val="100000"/>
              <a:buFont typeface="Arial" pitchFamily="34" charset="0"/>
              <a:buChar char="•"/>
            </a:pPr>
            <a:r>
              <a:rPr lang="en" sz="1100" dirty="0"/>
              <a:t>W:&lt;Color&gt;:&lt;X-coor&gt;,&lt;Y-coor&gt;</a:t>
            </a:r>
          </a:p>
          <a:p>
            <a:pPr marL="285750" lvl="0" indent="-285750" rtl="0">
              <a:buFont typeface="Wingdings" pitchFamily="2" charset="2"/>
              <a:buChar char="Ø"/>
            </a:pPr>
            <a:r>
              <a:rPr lang="en" sz="1200" b="1" dirty="0"/>
              <a:t>TX</a:t>
            </a:r>
          </a:p>
          <a:p>
            <a:pPr marL="457200" lvl="0" indent="-304800" rtl="0">
              <a:buClr>
                <a:srgbClr val="000000"/>
              </a:buClr>
              <a:buSzPct val="100000"/>
              <a:buFont typeface="Arial" pitchFamily="34" charset="0"/>
              <a:buChar char="•"/>
            </a:pPr>
            <a:r>
              <a:rPr lang="en" sz="1100" dirty="0"/>
              <a:t>THANKS</a:t>
            </a:r>
          </a:p>
          <a:p>
            <a:pPr marL="457200" lvl="0" indent="-304800" rtl="0">
              <a:buClr>
                <a:srgbClr val="000000"/>
              </a:buClr>
              <a:buSzPct val="100000"/>
              <a:buFont typeface="Arial" pitchFamily="34" charset="0"/>
              <a:buChar char="•"/>
            </a:pPr>
            <a:r>
              <a:rPr lang="en" sz="1100" dirty="0" smtClean="0"/>
              <a:t>DONE</a:t>
            </a:r>
          </a:p>
          <a:p>
            <a:pPr marL="152400" lvl="0" rtl="0">
              <a:buClr>
                <a:srgbClr val="000000"/>
              </a:buClr>
              <a:buSzPct val="100000"/>
            </a:pPr>
            <a:endParaRPr lang="en" sz="1100" dirty="0" smtClean="0"/>
          </a:p>
          <a:p>
            <a:pPr lvl="0" algn="ctr" rtl="0"/>
            <a:r>
              <a:rPr lang="en" b="1" u="sng" dirty="0" smtClean="0">
                <a:solidFill>
                  <a:schemeClr val="accent2">
                    <a:lumMod val="50000"/>
                  </a:schemeClr>
                </a:solidFill>
              </a:rPr>
              <a:t>Robot Message Formats</a:t>
            </a:r>
          </a:p>
          <a:p>
            <a:pPr marL="285750" lvl="7" indent="-285750">
              <a:buFont typeface="Wingdings" pitchFamily="2" charset="2"/>
              <a:buChar char="Ø"/>
            </a:pPr>
            <a:r>
              <a:rPr lang="en" sz="1200" b="1" dirty="0" smtClean="0">
                <a:solidFill>
                  <a:schemeClr val="dk1"/>
                </a:solidFill>
              </a:rPr>
              <a:t>RX</a:t>
            </a:r>
            <a:endParaRPr lang="en" sz="1200" b="1" dirty="0">
              <a:solidFill>
                <a:schemeClr val="dk1"/>
              </a:solidFill>
            </a:endParaRPr>
          </a:p>
          <a:p>
            <a:pPr marL="457200" lvl="0" indent="-304800" rtl="0">
              <a:buClr>
                <a:schemeClr val="dk1"/>
              </a:buClr>
              <a:buSzPct val="100000"/>
              <a:buFont typeface="Arial" pitchFamily="34" charset="0"/>
              <a:buChar char="•"/>
            </a:pPr>
            <a:r>
              <a:rPr lang="en" sz="1100" dirty="0">
                <a:solidFill>
                  <a:schemeClr val="dk1"/>
                </a:solidFill>
              </a:rPr>
              <a:t>H:</a:t>
            </a:r>
          </a:p>
          <a:p>
            <a:pPr marL="457200" lvl="0" indent="-304800" rtl="0">
              <a:buClr>
                <a:schemeClr val="dk1"/>
              </a:buClr>
              <a:buSzPct val="100000"/>
              <a:buFont typeface="Arial" pitchFamily="34" charset="0"/>
              <a:buChar char="•"/>
            </a:pPr>
            <a:r>
              <a:rPr lang="en" sz="1100" dirty="0">
                <a:solidFill>
                  <a:schemeClr val="dk1"/>
                </a:solidFill>
              </a:rPr>
              <a:t>C:</a:t>
            </a:r>
          </a:p>
          <a:p>
            <a:pPr marL="457200" lvl="0" indent="-304800" rtl="0">
              <a:buClr>
                <a:schemeClr val="dk1"/>
              </a:buClr>
              <a:buSzPct val="100000"/>
              <a:buFont typeface="Arial" pitchFamily="34" charset="0"/>
              <a:buChar char="•"/>
            </a:pPr>
            <a:r>
              <a:rPr lang="en" sz="1100" dirty="0">
                <a:solidFill>
                  <a:schemeClr val="dk1"/>
                </a:solidFill>
              </a:rPr>
              <a:t>G:&lt;Parent Genes&gt;</a:t>
            </a:r>
          </a:p>
          <a:p>
            <a:pPr marL="457200" lvl="0" indent="-304800" rtl="0">
              <a:buClr>
                <a:schemeClr val="dk1"/>
              </a:buClr>
              <a:buSzPct val="100000"/>
              <a:buFont typeface="Arial" pitchFamily="34" charset="0"/>
              <a:buChar char="•"/>
            </a:pPr>
            <a:r>
              <a:rPr lang="en" sz="1100" dirty="0">
                <a:solidFill>
                  <a:schemeClr val="dk1"/>
                </a:solidFill>
              </a:rPr>
              <a:t>T:&lt;2nd best child Genes&gt;</a:t>
            </a:r>
          </a:p>
          <a:p>
            <a:pPr marL="457200" lvl="0" indent="-304800" rtl="0">
              <a:buClr>
                <a:schemeClr val="dk1"/>
              </a:buClr>
              <a:buSzPct val="100000"/>
              <a:buFont typeface="Arial" pitchFamily="34" charset="0"/>
              <a:buChar char="•"/>
            </a:pPr>
            <a:r>
              <a:rPr lang="en" sz="1100" dirty="0">
                <a:solidFill>
                  <a:schemeClr val="dk1"/>
                </a:solidFill>
              </a:rPr>
              <a:t>D:&lt;Result Image&gt;</a:t>
            </a:r>
          </a:p>
          <a:p>
            <a:pPr marL="285750" lvl="0" indent="-285750" rtl="0">
              <a:buFont typeface="Wingdings" pitchFamily="2" charset="2"/>
              <a:buChar char="Ø"/>
            </a:pPr>
            <a:r>
              <a:rPr lang="en" sz="1200" b="1" dirty="0">
                <a:solidFill>
                  <a:schemeClr val="dk1"/>
                </a:solidFill>
              </a:rPr>
              <a:t>TX</a:t>
            </a:r>
          </a:p>
          <a:p>
            <a:pPr marL="457200" lvl="0" indent="-304800" rtl="0">
              <a:buClr>
                <a:schemeClr val="dk1"/>
              </a:buClr>
              <a:buSzPct val="100000"/>
              <a:buFont typeface="Arial" pitchFamily="34" charset="0"/>
              <a:buChar char="•"/>
            </a:pPr>
            <a:r>
              <a:rPr lang="en" sz="1100" dirty="0">
                <a:solidFill>
                  <a:schemeClr val="dk1"/>
                </a:solidFill>
              </a:rPr>
              <a:t>S:&lt;Target Image&gt;</a:t>
            </a:r>
          </a:p>
          <a:p>
            <a:pPr marL="457200" lvl="0" indent="-304800" rtl="0">
              <a:buClr>
                <a:schemeClr val="dk1"/>
              </a:buClr>
              <a:buSzPct val="100000"/>
              <a:buFont typeface="Arial" pitchFamily="34" charset="0"/>
              <a:buChar char="•"/>
            </a:pPr>
            <a:r>
              <a:rPr lang="en" sz="1100" dirty="0">
                <a:solidFill>
                  <a:schemeClr val="dk1"/>
                </a:solidFill>
              </a:rPr>
              <a:t>O:</a:t>
            </a:r>
          </a:p>
          <a:p>
            <a:pPr marL="457200" lvl="0" indent="-304800" rtl="0">
              <a:buClr>
                <a:schemeClr val="dk1"/>
              </a:buClr>
              <a:buSzPct val="100000"/>
              <a:buFont typeface="Arial" pitchFamily="34" charset="0"/>
              <a:buChar char="•"/>
            </a:pPr>
            <a:r>
              <a:rPr lang="en" sz="1100" dirty="0">
                <a:solidFill>
                  <a:schemeClr val="dk1"/>
                </a:solidFill>
              </a:rPr>
              <a:t>R:</a:t>
            </a:r>
          </a:p>
          <a:p>
            <a:pPr marL="457200" lvl="0" indent="-304800" rtl="0">
              <a:buClr>
                <a:schemeClr val="dk1"/>
              </a:buClr>
              <a:buSzPct val="100000"/>
              <a:buFont typeface="Arial" pitchFamily="34" charset="0"/>
              <a:buChar char="•"/>
            </a:pPr>
            <a:r>
              <a:rPr lang="en" sz="1100" dirty="0">
                <a:solidFill>
                  <a:schemeClr val="dk1"/>
                </a:solidFill>
              </a:rPr>
              <a:t>G:&lt;Parent Genes&gt;</a:t>
            </a:r>
          </a:p>
          <a:p>
            <a:pPr marL="457200" lvl="0" indent="-304800" rtl="0">
              <a:buClr>
                <a:schemeClr val="dk1"/>
              </a:buClr>
              <a:buSzPct val="100000"/>
              <a:buFont typeface="Arial" pitchFamily="34" charset="0"/>
              <a:buChar char="•"/>
            </a:pPr>
            <a:r>
              <a:rPr lang="en" sz="1100" dirty="0">
                <a:solidFill>
                  <a:schemeClr val="dk1"/>
                </a:solidFill>
              </a:rPr>
              <a:t>T:&lt;2nd best child Genes&gt;</a:t>
            </a:r>
          </a:p>
          <a:p>
            <a:pPr marL="457200" lvl="0" indent="-304800" rtl="0">
              <a:buClr>
                <a:schemeClr val="dk1"/>
              </a:buClr>
              <a:buSzPct val="100000"/>
              <a:buFont typeface="Arial" pitchFamily="34" charset="0"/>
              <a:buChar char="•"/>
            </a:pPr>
            <a:r>
              <a:rPr lang="en" sz="1100" dirty="0">
                <a:solidFill>
                  <a:schemeClr val="dk1"/>
                </a:solidFill>
              </a:rPr>
              <a:t>D:&lt;Result image&gt;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Concept: Genetic Algorithm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2451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800" dirty="0"/>
              <a:t>Inspired by biological processes</a:t>
            </a:r>
          </a:p>
          <a:p>
            <a:pPr marL="914400" lvl="1" indent="-3429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400" dirty="0"/>
              <a:t>Reproduction</a:t>
            </a:r>
          </a:p>
          <a:p>
            <a:pPr marL="914400" lvl="1" indent="-3429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400" dirty="0"/>
              <a:t>Evolution (natural selection)</a:t>
            </a:r>
          </a:p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800" dirty="0"/>
              <a:t>Optimization of large problems</a:t>
            </a:r>
          </a:p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800" dirty="0"/>
              <a:t>Solutions’ parameters represented by genes</a:t>
            </a:r>
          </a:p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800" dirty="0"/>
              <a:t>Three steps:</a:t>
            </a:r>
          </a:p>
          <a:p>
            <a:pPr marL="914400" lvl="1" indent="-3429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400" dirty="0"/>
              <a:t>Crossover</a:t>
            </a:r>
          </a:p>
          <a:p>
            <a:pPr marL="914400" lvl="1" indent="-3429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400" dirty="0"/>
              <a:t>Mutation</a:t>
            </a:r>
          </a:p>
          <a:p>
            <a:pPr marL="914400" lvl="1" indent="-3429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400" dirty="0"/>
              <a:t>Selection</a:t>
            </a:r>
          </a:p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800" dirty="0"/>
              <a:t>Begin with two potential solutions (initial population)</a:t>
            </a:r>
          </a:p>
        </p:txBody>
      </p:sp>
      <p:pic>
        <p:nvPicPr>
          <p:cNvPr id="36" name="Shape 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715000" y="1352550"/>
            <a:ext cx="2353849" cy="326987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Robot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31725" y="1404475"/>
            <a:ext cx="7210425" cy="30289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43000" y="211455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Reached target image</a:t>
            </a:r>
            <a:endParaRPr lang="en-US" sz="9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/>
              <a:t>Genetic Algorithm: Example</a:t>
            </a:r>
          </a:p>
        </p:txBody>
      </p:sp>
      <p:pic>
        <p:nvPicPr>
          <p:cNvPr id="3" name="MB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3600" y="1047750"/>
            <a:ext cx="4572000" cy="35814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Genetic Algorithm: Crossover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100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2400"/>
              <a:t>Two parents are chosen</a:t>
            </a:r>
          </a:p>
          <a:p>
            <a:pPr marL="457200" lvl="0" indent="-381000" rtl="0"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2400"/>
              <a:t>Each gene is chosen from one parent</a:t>
            </a:r>
          </a:p>
          <a:p>
            <a:pPr marL="457200" lvl="0" indent="-381000" rtl="0"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2400"/>
              <a:t>A child is generated with the chosen genes</a:t>
            </a:r>
          </a:p>
          <a:p>
            <a:pPr marL="457200" lvl="0" indent="-381000" rtl="0"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2400"/>
              <a:t>Repeat for many children to create population</a:t>
            </a:r>
          </a:p>
        </p:txBody>
      </p:sp>
      <p:pic>
        <p:nvPicPr>
          <p:cNvPr id="44" name="Shape 4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80749" y="1347337"/>
            <a:ext cx="4006051" cy="343132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Genetic Algorithm: Mutation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464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 dirty="0"/>
              <a:t>Don’t want to limit solutions to genes of initial population</a:t>
            </a:r>
          </a:p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 dirty="0"/>
              <a:t>Each child has a chance of mutation</a:t>
            </a:r>
          </a:p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 dirty="0"/>
              <a:t>One or more genes are changed randomly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964050" y="2366162"/>
            <a:ext cx="4048000" cy="139367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Genetic Algorithm: Selection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0832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/>
              <a:t>Also called a “tournament”</a:t>
            </a:r>
          </a:p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/>
              <a:t>Genes are ranked according to a fitness function</a:t>
            </a:r>
          </a:p>
          <a:p>
            <a:pPr marL="914400" lvl="1" indent="-3429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/>
              <a:t>Generally corresponds with optimality</a:t>
            </a:r>
          </a:p>
          <a:p>
            <a:pPr marL="457200" lvl="0" indent="-3810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/>
              <a:t>Best two are picked to generate the next population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System Goal 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800" dirty="0"/>
              <a:t>Show the process of </a:t>
            </a:r>
            <a:r>
              <a:rPr lang="en" sz="1800" b="1" dirty="0"/>
              <a:t>convergence </a:t>
            </a:r>
            <a:r>
              <a:rPr lang="en" sz="1800" dirty="0"/>
              <a:t>in the genetic algorithm</a:t>
            </a:r>
          </a:p>
          <a:p>
            <a:pPr marL="457200" lvl="0" indent="-3429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800" dirty="0"/>
              <a:t>Solutions will be represented as images on the LED matrices</a:t>
            </a:r>
          </a:p>
          <a:p>
            <a:pPr marL="914400" lvl="1" indent="-3175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400" dirty="0"/>
              <a:t>Each red, green, and blue component of each pixel will be a gene</a:t>
            </a:r>
          </a:p>
          <a:p>
            <a:pPr marL="914400" lvl="1" indent="-3175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400" dirty="0"/>
              <a:t>Optimal solution will be a predefined target image</a:t>
            </a:r>
          </a:p>
          <a:p>
            <a:pPr marL="914400" lvl="1" indent="-3175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400" dirty="0"/>
              <a:t>Fitness function will be closeness to the target image</a:t>
            </a:r>
          </a:p>
          <a:p>
            <a:pPr marL="457200" lvl="0" indent="-3429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800" dirty="0"/>
              <a:t>Initial population will be </a:t>
            </a:r>
            <a:r>
              <a:rPr lang="en" sz="1800" b="1" dirty="0"/>
              <a:t>four</a:t>
            </a:r>
            <a:r>
              <a:rPr lang="en" sz="1800" dirty="0"/>
              <a:t> robots</a:t>
            </a:r>
          </a:p>
          <a:p>
            <a:pPr marL="457200" lvl="0" indent="-3429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800" dirty="0"/>
              <a:t>When robots collide, they will perform </a:t>
            </a:r>
            <a:r>
              <a:rPr lang="en" sz="1800" b="1" dirty="0"/>
              <a:t>crossover</a:t>
            </a:r>
            <a:r>
              <a:rPr lang="en" sz="1800" dirty="0"/>
              <a:t>, </a:t>
            </a:r>
            <a:r>
              <a:rPr lang="en" sz="1800" b="1" dirty="0"/>
              <a:t>mutation</a:t>
            </a:r>
            <a:r>
              <a:rPr lang="en" sz="1800" dirty="0"/>
              <a:t>, and </a:t>
            </a:r>
            <a:r>
              <a:rPr lang="en" sz="1800" b="1" dirty="0"/>
              <a:t>selection</a:t>
            </a:r>
          </a:p>
          <a:p>
            <a:pPr marL="457200" lvl="0" indent="-3429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800" dirty="0"/>
              <a:t>Each robot will keep one of the </a:t>
            </a:r>
            <a:r>
              <a:rPr lang="en" sz="1800" b="1" dirty="0"/>
              <a:t>best two children</a:t>
            </a:r>
          </a:p>
          <a:p>
            <a:pPr marL="457200" lvl="0" indent="-3429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800" dirty="0"/>
              <a:t>Over time, the robots’ displays will transform from </a:t>
            </a:r>
            <a:r>
              <a:rPr lang="en" sz="1800" b="1" dirty="0"/>
              <a:t>random pixels</a:t>
            </a:r>
            <a:r>
              <a:rPr lang="en" sz="1800" dirty="0"/>
              <a:t> to the </a:t>
            </a:r>
            <a:r>
              <a:rPr lang="en" sz="1800" b="1" dirty="0"/>
              <a:t>target image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Implementation Overview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1562113" y="4445450"/>
            <a:ext cx="6019799" cy="498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2400"/>
              <a:t>Top-Level System Actor Model Diagram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689900" y="1063374"/>
            <a:ext cx="5764225" cy="338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LED Matrix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800" dirty="0" smtClean="0"/>
              <a:t>16x32 </a:t>
            </a:r>
            <a:r>
              <a:rPr lang="en" sz="1800" dirty="0"/>
              <a:t>RGB LED Matrix </a:t>
            </a:r>
          </a:p>
          <a:p>
            <a:pPr marL="457200" lvl="0" indent="-342900" rtl="0">
              <a:lnSpc>
                <a:spcPct val="115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800" dirty="0" smtClean="0"/>
              <a:t>A </a:t>
            </a:r>
            <a:r>
              <a:rPr lang="en" sz="1800" dirty="0"/>
              <a:t>PWM-based algorithm </a:t>
            </a:r>
            <a:r>
              <a:rPr lang="en" sz="1800" dirty="0" smtClean="0"/>
              <a:t>to </a:t>
            </a:r>
            <a:r>
              <a:rPr lang="en" sz="1800" dirty="0"/>
              <a:t>control </a:t>
            </a:r>
            <a:r>
              <a:rPr lang="en" sz="1800" dirty="0" smtClean="0"/>
              <a:t>RGB </a:t>
            </a:r>
            <a:r>
              <a:rPr lang="en" sz="1800" dirty="0"/>
              <a:t>LEDs </a:t>
            </a:r>
            <a:endParaRPr lang="en" sz="1800" dirty="0" smtClean="0"/>
          </a:p>
          <a:p>
            <a:pPr marL="822960" lvl="1" indent="-342900">
              <a:lnSpc>
                <a:spcPct val="115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500" dirty="0" smtClean="0"/>
              <a:t>brightness </a:t>
            </a:r>
            <a:r>
              <a:rPr lang="en" sz="1500" dirty="0"/>
              <a:t>controls with 256 </a:t>
            </a:r>
            <a:r>
              <a:rPr lang="en" sz="1500" dirty="0" smtClean="0"/>
              <a:t>levels</a:t>
            </a:r>
          </a:p>
          <a:p>
            <a:pPr marL="822960" lvl="1" indent="-342900">
              <a:lnSpc>
                <a:spcPct val="115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500" dirty="0" smtClean="0"/>
              <a:t>24-bit color</a:t>
            </a:r>
            <a:endParaRPr lang="en" sz="1500" dirty="0"/>
          </a:p>
          <a:p>
            <a:pPr marL="457200" indent="-342900">
              <a:lnSpc>
                <a:spcPct val="115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800" dirty="0"/>
              <a:t>M</a:t>
            </a:r>
            <a:r>
              <a:rPr lang="en" sz="1800" dirty="0" smtClean="0"/>
              <a:t>aximum </a:t>
            </a:r>
            <a:r>
              <a:rPr lang="en" sz="1800" dirty="0"/>
              <a:t>of </a:t>
            </a:r>
            <a:r>
              <a:rPr lang="en" sz="1800" b="1" dirty="0"/>
              <a:t>16 rows </a:t>
            </a:r>
            <a:r>
              <a:rPr lang="en" sz="1800" dirty="0"/>
              <a:t>by </a:t>
            </a:r>
            <a:r>
              <a:rPr lang="en" sz="1800" b="1" dirty="0"/>
              <a:t>32 columns </a:t>
            </a:r>
            <a:r>
              <a:rPr lang="en" sz="1800" dirty="0"/>
              <a:t>of </a:t>
            </a:r>
            <a:r>
              <a:rPr lang="en" sz="1800" b="1" dirty="0"/>
              <a:t>8-bit </a:t>
            </a:r>
            <a:r>
              <a:rPr lang="en" sz="1800" dirty="0" smtClean="0"/>
              <a:t>RGB values</a:t>
            </a:r>
          </a:p>
          <a:p>
            <a:pPr marL="822960" lvl="1" indent="-342900">
              <a:lnSpc>
                <a:spcPct val="115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-US" sz="1500" dirty="0" smtClean="0"/>
              <a:t>R</a:t>
            </a:r>
            <a:r>
              <a:rPr lang="en" sz="1500" dirty="0" smtClean="0"/>
              <a:t>estiction on target, parents, and children images </a:t>
            </a:r>
            <a:endParaRPr lang="en" sz="1500" dirty="0"/>
          </a:p>
        </p:txBody>
      </p:sp>
      <p:pic>
        <p:nvPicPr>
          <p:cNvPr id="144" name="Shape 14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06450" y="80825"/>
            <a:ext cx="2232982" cy="110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LED Matrix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000" dirty="0"/>
              <a:t>If the </a:t>
            </a:r>
            <a:r>
              <a:rPr lang="en" sz="2000" dirty="0" smtClean="0"/>
              <a:t>refresh rate is too low, </a:t>
            </a:r>
            <a:r>
              <a:rPr lang="en" sz="2000" dirty="0"/>
              <a:t>the </a:t>
            </a:r>
            <a:r>
              <a:rPr lang="en" sz="2000" dirty="0" smtClean="0"/>
              <a:t>LEDs will flash </a:t>
            </a:r>
          </a:p>
          <a:p>
            <a:pPr marL="822960" lvl="1" indent="-342900">
              <a:lnSpc>
                <a:spcPct val="115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600" dirty="0" smtClean="0"/>
              <a:t>FPGA on myRio is utilized to provide a high refresh rate</a:t>
            </a:r>
          </a:p>
          <a:p>
            <a:pPr marL="457200" indent="-342900">
              <a:lnSpc>
                <a:spcPct val="115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000" dirty="0" smtClean="0"/>
              <a:t>A 5 MHz clock is used to shift data into the LED Matrix</a:t>
            </a:r>
          </a:p>
          <a:p>
            <a:pPr marL="822960" lvl="1" indent="-342900">
              <a:lnSpc>
                <a:spcPct val="115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500" dirty="0"/>
              <a:t>F</a:t>
            </a:r>
            <a:r>
              <a:rPr lang="en" sz="1500" dirty="0" smtClean="0"/>
              <a:t>rame </a:t>
            </a:r>
            <a:r>
              <a:rPr lang="en" sz="1500" dirty="0"/>
              <a:t>rate of </a:t>
            </a:r>
            <a:r>
              <a:rPr lang="en" sz="1500" dirty="0" smtClean="0"/>
              <a:t>72fps</a:t>
            </a:r>
            <a:endParaRPr lang="en" sz="1500" dirty="0"/>
          </a:p>
          <a:p>
            <a:pPr marL="457200" indent="-342900">
              <a:lnSpc>
                <a:spcPct val="115000"/>
              </a:lnSpc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000" dirty="0" smtClean="0"/>
              <a:t>The FPGA is programmed using VHDL and LabView VIs</a:t>
            </a:r>
            <a:endParaRPr lang="en" sz="2000" dirty="0"/>
          </a:p>
        </p:txBody>
      </p:sp>
      <p:pic>
        <p:nvPicPr>
          <p:cNvPr id="151" name="Shape 15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06450" y="80825"/>
            <a:ext cx="2232982" cy="110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99</TotalTime>
  <Words>794</Words>
  <Application>Microsoft Office PowerPoint</Application>
  <PresentationFormat>On-screen Show (16:9)</PresentationFormat>
  <Paragraphs>127</Paragraphs>
  <Slides>21</Slides>
  <Notes>21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Oriel</vt:lpstr>
      <vt:lpstr>Genetic Algorithm Demonstration</vt:lpstr>
      <vt:lpstr>Concept: Genetic Algorithm</vt:lpstr>
      <vt:lpstr>Genetic Algorithm: Crossover</vt:lpstr>
      <vt:lpstr>Genetic Algorithm: Mutation</vt:lpstr>
      <vt:lpstr>Genetic Algorithm: Selection</vt:lpstr>
      <vt:lpstr>System Goal </vt:lpstr>
      <vt:lpstr>Implementation Overview</vt:lpstr>
      <vt:lpstr>LED Matrix</vt:lpstr>
      <vt:lpstr>LED Matrix</vt:lpstr>
      <vt:lpstr>LED Matrix Display VI</vt:lpstr>
      <vt:lpstr>LED Matrix Display VI</vt:lpstr>
      <vt:lpstr>LED Matrix Display VI</vt:lpstr>
      <vt:lpstr>LED Matrix Display VI</vt:lpstr>
      <vt:lpstr>Global Vision System (GVS)</vt:lpstr>
      <vt:lpstr>Configuration (User Interface)</vt:lpstr>
      <vt:lpstr>GVS Demo</vt:lpstr>
      <vt:lpstr>Collision Detection Model </vt:lpstr>
      <vt:lpstr>Broker</vt:lpstr>
      <vt:lpstr>Broker State Machine</vt:lpstr>
      <vt:lpstr>Robot</vt:lpstr>
      <vt:lpstr>Genetic Algorithm: Example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Algorithm Demonstration</dc:title>
  <cp:lastModifiedBy>Peyman</cp:lastModifiedBy>
  <cp:revision>15</cp:revision>
  <dcterms:modified xsi:type="dcterms:W3CDTF">2014-04-22T17:37:51Z</dcterms:modified>
</cp:coreProperties>
</file>